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69" r:id="rId4"/>
    <p:sldId id="257" r:id="rId5"/>
    <p:sldId id="270" r:id="rId6"/>
    <p:sldId id="271" r:id="rId7"/>
    <p:sldId id="272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3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1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57"/>
  </p:normalViewPr>
  <p:slideViewPr>
    <p:cSldViewPr snapToGrid="0" snapToObjects="1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bryan\Dropbox\Work\Project%20specific%20shares\2020%20NIHR%20Incubator\NIHR%20awards\Past%20and%20present%20NIHR%20Academy%20Personal%20Award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44674763658596E-2"/>
          <c:y val="0.142591444513329"/>
          <c:w val="0.91051910476389997"/>
          <c:h val="0.646166237899742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Sheet2!$C$1</c:f>
              <c:strCache>
                <c:ptCount val="1"/>
                <c:pt idx="0">
                  <c:v>Possible ClinEdR awards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Sheet2!$A$2:$A$17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Sheet2!$C$2:$C$17</c:f>
              <c:numCache>
                <c:formatCode>General</c:formatCode>
                <c:ptCount val="16"/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9</c:v>
                </c:pt>
                <c:pt idx="8">
                  <c:v>7</c:v>
                </c:pt>
                <c:pt idx="9">
                  <c:v>1</c:v>
                </c:pt>
                <c:pt idx="10">
                  <c:v>6</c:v>
                </c:pt>
                <c:pt idx="11">
                  <c:v>3</c:v>
                </c:pt>
                <c:pt idx="12">
                  <c:v>7</c:v>
                </c:pt>
                <c:pt idx="13">
                  <c:v>3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A5-43D3-9DC3-C0C226FB3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98436208"/>
        <c:axId val="-1298427968"/>
      </c:barChart>
      <c:catAx>
        <c:axId val="-12984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98427968"/>
        <c:crosses val="autoZero"/>
        <c:auto val="1"/>
        <c:lblAlgn val="ctr"/>
        <c:lblOffset val="100"/>
        <c:noMultiLvlLbl val="0"/>
      </c:catAx>
      <c:valAx>
        <c:axId val="-129842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984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30C1F-89C3-7B45-A075-686490AB86D1}" type="datetimeFigureOut">
              <a:rPr lang="en-US" smtClean="0"/>
              <a:t>3/3/21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76D40-04E6-B848-BC12-850E01EC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4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541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9A70-F44F-1E47-BCE4-9FB8D52A8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7808" y="1122363"/>
            <a:ext cx="691019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1D26CD-DB3A-9845-92A0-8067D347C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7808" y="3602037"/>
            <a:ext cx="6910192" cy="23875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D6843-E7C1-FF4A-B2EB-F87F532EC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F5F8-4277-8B45-A702-F411D41C1E5D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B9488-C980-7746-A05D-037E8A40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6E6F9-160F-5B4A-A3DA-97444FE1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757E-4473-2E4F-B30E-B20D13EABC6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EC56333A-9A43-0E49-9C1F-B56EA28562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72" y="263540"/>
            <a:ext cx="2902413" cy="29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31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5D02-C0FB-FF45-BECE-13C74C68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7702F-A0ED-8647-AF47-C73CE5C0F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4A704-D830-4242-B4EC-6CE6D26DA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F5F8-4277-8B45-A702-F411D41C1E5D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F4FDC-B66F-7B4F-ADBF-4CDCBB5B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BCD57-1C27-844A-BEEF-EBF646E40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757E-4473-2E4F-B30E-B20D13EA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1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BE1D76-501D-FA49-97FC-58D1E2E2C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BCF3B-0484-4D4A-8722-A762D1BB0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08267-6234-214A-8476-048D89F5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F5F8-4277-8B45-A702-F411D41C1E5D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34958-E78E-BA4E-B68B-3FF80C8A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AC427-C477-F640-9B84-CD6A9C15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757E-4473-2E4F-B30E-B20D13EA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2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57755-720E-1243-80D0-C9D30B65F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106EF-78DB-2949-8E01-FF151EF95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315-F0C6-A743-B64D-045F723E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F5F8-4277-8B45-A702-F411D41C1E5D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B58FD-3EC9-A940-AECD-D1E4C60CC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45CC1-BBED-6745-A7F4-8CFC7981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757E-4473-2E4F-B30E-B20D13EABC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08DEDD8C-6D90-A74E-A6FB-C075727392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594" y="326807"/>
            <a:ext cx="1562220" cy="15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8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A05FA-2652-9E4D-91A5-D1A9B038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5F09B-3F23-C54F-A16D-2F5242B54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7AF75-F821-674A-AA09-46A7576F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F5F8-4277-8B45-A702-F411D41C1E5D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70D25-6568-EB4C-AFCD-3E6FEFBFD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1B3F6-E19D-5C4C-A365-90CBACB5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757E-4473-2E4F-B30E-B20D13EA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1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A390F-8D9C-A34F-93E5-E3F2EFA7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B31B9-CC64-0644-BEF9-596B6F724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3D523-876E-2C42-A3A7-9E6A38EDA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B461E-CCEA-2B49-87C0-AF6D82B0D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F5F8-4277-8B45-A702-F411D41C1E5D}" type="datetimeFigureOut">
              <a:rPr lang="en-US" smtClean="0"/>
              <a:t>3/3/21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0B8AC-7ED0-D646-B252-C5DFFE037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974A5-C044-8F4C-9A5A-8BFEB9F5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757E-4473-2E4F-B30E-B20D13EA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5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D2506-94E0-0548-943E-943D6CF8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F3175-9243-3048-83B3-41AEB3926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7DCB0-9BBC-7E4F-B64D-B19587022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35313-755D-1A41-8B5F-FCC4A6CF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356851-586B-CA4C-ADAE-3A94A967B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F3A4D1-9F4D-5948-AA9D-702F7DB49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F5F8-4277-8B45-A702-F411D41C1E5D}" type="datetimeFigureOut">
              <a:rPr lang="en-US" smtClean="0"/>
              <a:t>3/3/21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FB6529-2C83-5E40-A9B5-E258B24E0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981A78-72AE-BA4C-AE2D-86E3FDFE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757E-4473-2E4F-B30E-B20D13EA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6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A8688-7D6A-F74C-8AB5-4EE31EB0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77994-6916-EF48-A9E4-7CBCE43A8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F5F8-4277-8B45-A702-F411D41C1E5D}" type="datetimeFigureOut">
              <a:rPr lang="en-US" smtClean="0"/>
              <a:t>3/3/21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63F58-F39E-3B4A-9489-0C2B51E8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0CC8D-ABC6-0D4E-AC5F-785A73E4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757E-4473-2E4F-B30E-B20D13EA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7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2D7D7B-3059-B643-BF23-651710E63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F5F8-4277-8B45-A702-F411D41C1E5D}" type="datetimeFigureOut">
              <a:rPr lang="en-US" smtClean="0"/>
              <a:t>3/3/21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6B61C-82A9-DC40-903A-42B9BF850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56E2A-6470-0A4A-B33C-83ED3C7E0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757E-4473-2E4F-B30E-B20D13EA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4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C5236-2A1B-7C47-BAAE-7B9CB880A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E5DEB-0D14-5B44-8366-F2746ECD5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EF82D-72C3-2E4D-B4E0-50A894FE5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7E680-715B-3843-9E93-5F52CF67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F5F8-4277-8B45-A702-F411D41C1E5D}" type="datetimeFigureOut">
              <a:rPr lang="en-US" smtClean="0"/>
              <a:t>3/3/21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C7377-1ECE-0D4A-8252-AE57F6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199B6-0E80-E941-934D-790A2E5B6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757E-4473-2E4F-B30E-B20D13EA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4B76C-1641-BD4D-B133-A137F39F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C83B8F-8A95-254F-8069-ECD4922635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2DB61-5C55-BA4F-A315-F51139615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F344D-5AFB-244B-A4B9-883DE5D2B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F5F8-4277-8B45-A702-F411D41C1E5D}" type="datetimeFigureOut">
              <a:rPr lang="en-US" smtClean="0"/>
              <a:t>3/3/21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3FBB6-B3F8-D449-8627-D673D294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E398C-630C-1E40-9BCE-640A3438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757E-4473-2E4F-B30E-B20D13EA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9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1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8D7772-3A45-CC42-9C5F-54ADB771E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588B2-C832-E544-9956-E26039D13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3F8A7-1449-154F-89CA-360518D5D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9F5F8-4277-8B45-A702-F411D41C1E5D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7EEF7-6549-7B45-A42E-8CB21F5C7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E52BB-5A9B-5745-88A5-0710751BF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7757E-4473-2E4F-B30E-B20D13EA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4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2B7D5-6E62-CF4B-8115-71F21B05C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6292" y="1122363"/>
            <a:ext cx="8748346" cy="2387600"/>
          </a:xfrm>
        </p:spPr>
        <p:txBody>
          <a:bodyPr>
            <a:normAutofit/>
          </a:bodyPr>
          <a:lstStyle/>
          <a:p>
            <a:r>
              <a:rPr lang="en-GB" dirty="0"/>
              <a:t>Clinical Education Research in 2021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74D38-A311-2140-AA69-5E1A84822A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Where are we now?</a:t>
            </a:r>
          </a:p>
          <a:p>
            <a:endParaRPr lang="en-US" sz="4000" dirty="0"/>
          </a:p>
          <a:p>
            <a:r>
              <a:rPr lang="en-US" sz="2000" dirty="0">
                <a:solidFill>
                  <a:schemeClr val="tx1">
                    <a:lumMod val="65000"/>
                  </a:schemeClr>
                </a:solidFill>
              </a:rPr>
              <a:t> Janice Ellis, Professor of Dental Education, Newcastle University</a:t>
            </a:r>
          </a:p>
        </p:txBody>
      </p:sp>
    </p:spTree>
    <p:extLst>
      <p:ext uri="{BB962C8B-B14F-4D97-AF65-F5344CB8AC3E}">
        <p14:creationId xmlns:p14="http://schemas.microsoft.com/office/powerpoint/2010/main" val="3390659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New discipline?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We have been undertaking and publishing in </a:t>
            </a:r>
            <a:r>
              <a:rPr lang="en-GB" dirty="0">
                <a:solidFill>
                  <a:srgbClr val="00B0F0"/>
                </a:solidFill>
              </a:rPr>
              <a:t>education</a:t>
            </a:r>
            <a:r>
              <a:rPr lang="en-GB" dirty="0">
                <a:solidFill>
                  <a:schemeClr val="bg1"/>
                </a:solidFill>
              </a:rPr>
              <a:t> for a long time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European Journal of Dental Education – volume 1 – 1997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British Journal of Medical Education – volume 1 – 1966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Journal of Nursing Education – volume 1 – 1962</a:t>
            </a:r>
          </a:p>
        </p:txBody>
      </p:sp>
      <p:pic>
        <p:nvPicPr>
          <p:cNvPr id="4098" name="Picture 2" descr="Image result for image of a radar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74" y="213259"/>
            <a:ext cx="2621380" cy="262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image of cinderel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86506"/>
            <a:ext cx="2282514" cy="305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roll model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178" y="3433088"/>
            <a:ext cx="2981498" cy="296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351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Lack of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Research Excellence Framework</a:t>
            </a:r>
          </a:p>
          <a:p>
            <a:r>
              <a:rPr lang="en-GB" dirty="0">
                <a:solidFill>
                  <a:schemeClr val="bg1"/>
                </a:solidFill>
              </a:rPr>
              <a:t>Promotion opportunities</a:t>
            </a:r>
          </a:p>
          <a:p>
            <a:r>
              <a:rPr lang="en-GB" dirty="0">
                <a:solidFill>
                  <a:schemeClr val="bg1"/>
                </a:solidFill>
              </a:rPr>
              <a:t>Academic contracts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1800" i="1" dirty="0">
                <a:solidFill>
                  <a:schemeClr val="bg1"/>
                </a:solidFill>
              </a:rPr>
              <a:t>“Educational Research is not recognised as a true research theme by the University”.</a:t>
            </a:r>
            <a:r>
              <a:rPr lang="en-GB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6" name="Content Placeholder 5" descr="&quot;You Were Born to be You!&quot; — Heartlight®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344" y="2442707"/>
            <a:ext cx="1562273" cy="1820388"/>
          </a:xfrm>
        </p:spPr>
      </p:pic>
      <p:sp>
        <p:nvSpPr>
          <p:cNvPr id="5" name="Rectangle 4"/>
          <p:cNvSpPr/>
          <p:nvPr/>
        </p:nvSpPr>
        <p:spPr>
          <a:xfrm>
            <a:off x="7572610" y="1363960"/>
            <a:ext cx="2380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UoA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1? </a:t>
            </a:r>
          </a:p>
        </p:txBody>
      </p:sp>
      <p:sp>
        <p:nvSpPr>
          <p:cNvPr id="7" name="Rectangle 6"/>
          <p:cNvSpPr/>
          <p:nvPr/>
        </p:nvSpPr>
        <p:spPr>
          <a:xfrm>
            <a:off x="6206690" y="4418512"/>
            <a:ext cx="2380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UoA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3? </a:t>
            </a:r>
          </a:p>
        </p:txBody>
      </p:sp>
      <p:sp>
        <p:nvSpPr>
          <p:cNvPr id="8" name="Rectangle 7"/>
          <p:cNvSpPr/>
          <p:nvPr/>
        </p:nvSpPr>
        <p:spPr>
          <a:xfrm>
            <a:off x="9011420" y="4880177"/>
            <a:ext cx="2731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UoA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23? </a:t>
            </a:r>
          </a:p>
        </p:txBody>
      </p:sp>
    </p:spTree>
    <p:extLst>
      <p:ext uri="{BB962C8B-B14F-4D97-AF65-F5344CB8AC3E}">
        <p14:creationId xmlns:p14="http://schemas.microsoft.com/office/powerpoint/2010/main" val="2547725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Career Progression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Image result for leaky pipe metaphor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354" y="2103120"/>
            <a:ext cx="6149876" cy="327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115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Models of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9069" y="1605817"/>
            <a:ext cx="5181600" cy="43513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Educators but not researchers</a:t>
            </a:r>
          </a:p>
          <a:p>
            <a:r>
              <a:rPr lang="en-GB" dirty="0">
                <a:solidFill>
                  <a:schemeClr val="bg1"/>
                </a:solidFill>
              </a:rPr>
              <a:t>Part time teaching (NHS)</a:t>
            </a:r>
          </a:p>
          <a:p>
            <a:r>
              <a:rPr lang="en-GB" dirty="0">
                <a:solidFill>
                  <a:schemeClr val="bg1"/>
                </a:solidFill>
              </a:rPr>
              <a:t>Programme leads/no longer clinical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5122" name="Picture 2" descr="https://iseethedifference.co.uk/wp-content/uploads/2021/01/Winner-A-Level-Generic-AHP-resiz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747" y="1825625"/>
            <a:ext cx="368050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508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Funding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147647" y="2505075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Jokerman" panose="04090605060D06020702" pitchFamily="82" charset="0"/>
              </a:rPr>
              <a:t>I’m not bad……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Jokerman" panose="04090605060D06020702" pitchFamily="8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Jokerman" panose="04090605060D06020702" pitchFamily="82" charset="0"/>
              </a:rPr>
              <a:t>I’m just misunderstood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929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292" y="365125"/>
            <a:ext cx="9630508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Incubator </a:t>
            </a:r>
            <a:r>
              <a:rPr lang="en-GB" dirty="0" err="1">
                <a:solidFill>
                  <a:schemeClr val="bg1"/>
                </a:solidFill>
              </a:rPr>
              <a:t>Workstreams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745" y="2139661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Definition/scope &amp; Impact</a:t>
            </a:r>
          </a:p>
          <a:p>
            <a:r>
              <a:rPr lang="en-GB" dirty="0">
                <a:solidFill>
                  <a:schemeClr val="bg1"/>
                </a:solidFill>
              </a:rPr>
              <a:t>Branding &amp; engagement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Website, social media strategy, ECR workshop/focus group, launch event</a:t>
            </a:r>
          </a:p>
          <a:p>
            <a:r>
              <a:rPr lang="en-GB" dirty="0">
                <a:solidFill>
                  <a:schemeClr val="bg1"/>
                </a:solidFill>
              </a:rPr>
              <a:t>Professional differences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Career opportunities and barriers</a:t>
            </a:r>
          </a:p>
          <a:p>
            <a:r>
              <a:rPr lang="en-GB" dirty="0">
                <a:solidFill>
                  <a:srgbClr val="00B0F0"/>
                </a:solidFill>
              </a:rPr>
              <a:t>Support &amp; development</a:t>
            </a:r>
          </a:p>
          <a:p>
            <a:pPr lvl="1"/>
            <a:r>
              <a:rPr lang="en-GB" dirty="0">
                <a:solidFill>
                  <a:srgbClr val="00B0F0"/>
                </a:solidFill>
              </a:rPr>
              <a:t>What needs to happen?</a:t>
            </a:r>
          </a:p>
        </p:txBody>
      </p:sp>
    </p:spTree>
    <p:extLst>
      <p:ext uri="{BB962C8B-B14F-4D97-AF65-F5344CB8AC3E}">
        <p14:creationId xmlns:p14="http://schemas.microsoft.com/office/powerpoint/2010/main" val="1475408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Breakout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1702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1435-1515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What other barriers/enablers to career development and progression do we need to know about?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What do we need to do to overcome barriers, and which are the priority actions?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Who needs to be involved?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What does ‘ideal’ </a:t>
            </a:r>
            <a:r>
              <a:rPr lang="en-GB">
                <a:solidFill>
                  <a:schemeClr val="bg1"/>
                </a:solidFill>
              </a:rPr>
              <a:t>look like?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1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292" y="365125"/>
            <a:ext cx="9630508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Incubator </a:t>
            </a:r>
            <a:r>
              <a:rPr lang="en-GB" dirty="0" err="1">
                <a:solidFill>
                  <a:schemeClr val="bg1"/>
                </a:solidFill>
              </a:rPr>
              <a:t>Workstreams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745" y="2139661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Definition/scope &amp; Impact</a:t>
            </a:r>
          </a:p>
          <a:p>
            <a:r>
              <a:rPr lang="en-GB" dirty="0">
                <a:solidFill>
                  <a:schemeClr val="bg1"/>
                </a:solidFill>
              </a:rPr>
              <a:t>Branding &amp; engagement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Website, social media strategy, ECR workshop/focus group, launch event</a:t>
            </a:r>
          </a:p>
          <a:p>
            <a:r>
              <a:rPr lang="en-GB" dirty="0">
                <a:solidFill>
                  <a:schemeClr val="bg1"/>
                </a:solidFill>
              </a:rPr>
              <a:t>Professional differences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Career opportunities and barriers</a:t>
            </a:r>
          </a:p>
          <a:p>
            <a:r>
              <a:rPr lang="en-GB" dirty="0">
                <a:solidFill>
                  <a:schemeClr val="bg1"/>
                </a:solidFill>
              </a:rPr>
              <a:t>Support &amp; development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What needs to happen?</a:t>
            </a:r>
          </a:p>
        </p:txBody>
      </p:sp>
    </p:spTree>
    <p:extLst>
      <p:ext uri="{BB962C8B-B14F-4D97-AF65-F5344CB8AC3E}">
        <p14:creationId xmlns:p14="http://schemas.microsoft.com/office/powerpoint/2010/main" val="213815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292" y="365125"/>
            <a:ext cx="9630508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Incubator </a:t>
            </a:r>
            <a:r>
              <a:rPr lang="en-GB" dirty="0" err="1">
                <a:solidFill>
                  <a:schemeClr val="bg1"/>
                </a:solidFill>
              </a:rPr>
              <a:t>Workstreams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745" y="2139661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Definition/scope &amp; Impact</a:t>
            </a:r>
          </a:p>
          <a:p>
            <a:r>
              <a:rPr lang="en-GB" dirty="0">
                <a:solidFill>
                  <a:schemeClr val="bg1"/>
                </a:solidFill>
              </a:rPr>
              <a:t>Branding &amp; engagement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Website, social media strategy, ECR workshop/focus group, launch event</a:t>
            </a:r>
          </a:p>
          <a:p>
            <a:r>
              <a:rPr lang="en-GB" dirty="0">
                <a:solidFill>
                  <a:schemeClr val="bg1"/>
                </a:solidFill>
              </a:rPr>
              <a:t>Professional differences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Career opportunities and barriers</a:t>
            </a:r>
          </a:p>
          <a:p>
            <a:r>
              <a:rPr lang="en-GB" dirty="0">
                <a:solidFill>
                  <a:schemeClr val="bg1"/>
                </a:solidFill>
              </a:rPr>
              <a:t>Support &amp; development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What needs to happen?</a:t>
            </a:r>
          </a:p>
        </p:txBody>
      </p:sp>
    </p:spTree>
    <p:extLst>
      <p:ext uri="{BB962C8B-B14F-4D97-AF65-F5344CB8AC3E}">
        <p14:creationId xmlns:p14="http://schemas.microsoft.com/office/powerpoint/2010/main" val="154163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654" y="3651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Review of NIHR awards from 2005-2020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708" y="1825625"/>
            <a:ext cx="9648092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ClinEd</a:t>
            </a:r>
            <a:r>
              <a:rPr lang="en-GB" dirty="0">
                <a:solidFill>
                  <a:schemeClr val="bg1"/>
                </a:solidFill>
              </a:rPr>
              <a:t> Res projects account for 4.5% of the 1168 funded projects (n=53)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 3.3% (£14.6 million) of a total £445 million awarded over the same period. </a:t>
            </a: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average of £275,084 per award compared to £317,361 (87% of value).</a:t>
            </a:r>
          </a:p>
          <a:p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E46D94A-404E-1844-B0C8-25430E7396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39426"/>
              </p:ext>
            </p:extLst>
          </p:nvPr>
        </p:nvGraphicFramePr>
        <p:xfrm>
          <a:off x="2805812" y="2380436"/>
          <a:ext cx="5128224" cy="230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4025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292" y="365125"/>
            <a:ext cx="9630508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Incubator </a:t>
            </a:r>
            <a:r>
              <a:rPr lang="en-GB" dirty="0" err="1">
                <a:solidFill>
                  <a:schemeClr val="bg1"/>
                </a:solidFill>
              </a:rPr>
              <a:t>Workstreams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745" y="2139661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Definition/scope &amp; Impact</a:t>
            </a:r>
          </a:p>
          <a:p>
            <a:r>
              <a:rPr lang="en-GB" dirty="0">
                <a:solidFill>
                  <a:srgbClr val="00B0F0"/>
                </a:solidFill>
              </a:rPr>
              <a:t>Branding &amp; engagement</a:t>
            </a:r>
          </a:p>
          <a:p>
            <a:pPr lvl="1"/>
            <a:r>
              <a:rPr lang="en-GB" dirty="0">
                <a:solidFill>
                  <a:srgbClr val="00B0F0"/>
                </a:solidFill>
              </a:rPr>
              <a:t>Website, social media strategy, ECR workshop/focus group, launch event</a:t>
            </a:r>
          </a:p>
          <a:p>
            <a:r>
              <a:rPr lang="en-GB" dirty="0">
                <a:solidFill>
                  <a:schemeClr val="bg1"/>
                </a:solidFill>
              </a:rPr>
              <a:t>Professional differences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Career opportunities and barriers</a:t>
            </a:r>
          </a:p>
          <a:p>
            <a:r>
              <a:rPr lang="en-GB" dirty="0">
                <a:solidFill>
                  <a:schemeClr val="bg1"/>
                </a:solidFill>
              </a:rPr>
              <a:t>Support &amp; development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What needs to happen?</a:t>
            </a:r>
          </a:p>
        </p:txBody>
      </p:sp>
    </p:spTree>
    <p:extLst>
      <p:ext uri="{BB962C8B-B14F-4D97-AF65-F5344CB8AC3E}">
        <p14:creationId xmlns:p14="http://schemas.microsoft.com/office/powerpoint/2010/main" val="79589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292" y="365125"/>
            <a:ext cx="9630508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Incubator </a:t>
            </a:r>
            <a:r>
              <a:rPr lang="en-GB" dirty="0" err="1">
                <a:solidFill>
                  <a:schemeClr val="bg1"/>
                </a:solidFill>
              </a:rPr>
              <a:t>Workstreams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745" y="2139661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Definition/scope &amp; Impact</a:t>
            </a:r>
          </a:p>
          <a:p>
            <a:r>
              <a:rPr lang="en-GB" dirty="0">
                <a:solidFill>
                  <a:schemeClr val="bg1"/>
                </a:solidFill>
              </a:rPr>
              <a:t>Branding &amp; engagement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Website, social media strategy, ECR workshop/focus group, launch event</a:t>
            </a:r>
          </a:p>
          <a:p>
            <a:r>
              <a:rPr lang="en-GB" dirty="0">
                <a:solidFill>
                  <a:srgbClr val="00B0F0"/>
                </a:solidFill>
              </a:rPr>
              <a:t>Professional differences</a:t>
            </a:r>
          </a:p>
          <a:p>
            <a:pPr lvl="1"/>
            <a:r>
              <a:rPr lang="en-GB" dirty="0">
                <a:solidFill>
                  <a:srgbClr val="00B0F0"/>
                </a:solidFill>
              </a:rPr>
              <a:t>Career opportunities and barriers</a:t>
            </a:r>
          </a:p>
          <a:p>
            <a:r>
              <a:rPr lang="en-GB" dirty="0">
                <a:solidFill>
                  <a:schemeClr val="bg1"/>
                </a:solidFill>
              </a:rPr>
              <a:t>Support &amp; development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What needs to happen?</a:t>
            </a:r>
          </a:p>
        </p:txBody>
      </p:sp>
    </p:spTree>
    <p:extLst>
      <p:ext uri="{BB962C8B-B14F-4D97-AF65-F5344CB8AC3E}">
        <p14:creationId xmlns:p14="http://schemas.microsoft.com/office/powerpoint/2010/main" val="213284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292" y="365125"/>
            <a:ext cx="9630508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Professional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745" y="213966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Screening of NIHR academy membership in order to identify members of the </a:t>
            </a:r>
            <a:r>
              <a:rPr lang="en-GB" dirty="0" err="1">
                <a:solidFill>
                  <a:schemeClr val="bg1"/>
                </a:solidFill>
              </a:rPr>
              <a:t>ClinEdRes</a:t>
            </a:r>
            <a:r>
              <a:rPr lang="en-GB" dirty="0">
                <a:solidFill>
                  <a:schemeClr val="bg1"/>
                </a:solidFill>
              </a:rPr>
              <a:t> community (by project or professional background)</a:t>
            </a:r>
          </a:p>
          <a:p>
            <a:r>
              <a:rPr lang="en-GB" dirty="0">
                <a:solidFill>
                  <a:schemeClr val="bg1"/>
                </a:solidFill>
              </a:rPr>
              <a:t>Of 3,044 currently active fellows – 21 identified as aligning to </a:t>
            </a:r>
            <a:r>
              <a:rPr lang="en-GB" dirty="0" err="1">
                <a:solidFill>
                  <a:schemeClr val="bg1"/>
                </a:solidFill>
              </a:rPr>
              <a:t>ClinEdRes</a:t>
            </a:r>
            <a:r>
              <a:rPr lang="en-GB" dirty="0">
                <a:solidFill>
                  <a:schemeClr val="bg1"/>
                </a:solidFill>
              </a:rPr>
              <a:t> (majority of which were within academy n=19)</a:t>
            </a:r>
          </a:p>
          <a:p>
            <a:r>
              <a:rPr lang="en-GB" dirty="0">
                <a:solidFill>
                  <a:schemeClr val="bg1"/>
                </a:solidFill>
              </a:rPr>
              <a:t>Slight male gender balance</a:t>
            </a:r>
          </a:p>
          <a:p>
            <a:r>
              <a:rPr lang="en-GB" dirty="0">
                <a:solidFill>
                  <a:schemeClr val="bg1"/>
                </a:solidFill>
              </a:rPr>
              <a:t>19 of the 21 had a medical background</a:t>
            </a:r>
          </a:p>
          <a:p>
            <a:r>
              <a:rPr lang="en-GB" dirty="0">
                <a:solidFill>
                  <a:schemeClr val="bg1"/>
                </a:solidFill>
              </a:rPr>
              <a:t>Fellows at </a:t>
            </a:r>
            <a:r>
              <a:rPr lang="en-GB" dirty="0" err="1">
                <a:solidFill>
                  <a:schemeClr val="bg1"/>
                </a:solidFill>
              </a:rPr>
              <a:t>predoctoral</a:t>
            </a:r>
            <a:r>
              <a:rPr lang="en-GB" dirty="0">
                <a:solidFill>
                  <a:schemeClr val="bg1"/>
                </a:solidFill>
              </a:rPr>
              <a:t> level are boosted by the specific Academic Clinical Fellowship specialty training posts that are in Medical Education</a:t>
            </a:r>
          </a:p>
        </p:txBody>
      </p:sp>
    </p:spTree>
    <p:extLst>
      <p:ext uri="{BB962C8B-B14F-4D97-AF65-F5344CB8AC3E}">
        <p14:creationId xmlns:p14="http://schemas.microsoft.com/office/powerpoint/2010/main" val="90304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412" y="365125"/>
            <a:ext cx="9426388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Where is funding going to?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034997"/>
              </p:ext>
            </p:extLst>
          </p:nvPr>
        </p:nvGraphicFramePr>
        <p:xfrm>
          <a:off x="7099791" y="1796878"/>
          <a:ext cx="3878243" cy="4542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7812">
                  <a:extLst>
                    <a:ext uri="{9D8B030D-6E8A-4147-A177-3AD203B41FA5}">
                      <a16:colId xmlns:a16="http://schemas.microsoft.com/office/drawing/2014/main" val="3030949345"/>
                    </a:ext>
                  </a:extLst>
                </a:gridCol>
                <a:gridCol w="2407967">
                  <a:extLst>
                    <a:ext uri="{9D8B030D-6E8A-4147-A177-3AD203B41FA5}">
                      <a16:colId xmlns:a16="http://schemas.microsoft.com/office/drawing/2014/main" val="281570343"/>
                    </a:ext>
                  </a:extLst>
                </a:gridCol>
                <a:gridCol w="602464">
                  <a:extLst>
                    <a:ext uri="{9D8B030D-6E8A-4147-A177-3AD203B41FA5}">
                      <a16:colId xmlns:a16="http://schemas.microsoft.com/office/drawing/2014/main" val="319432531"/>
                    </a:ext>
                  </a:extLst>
                </a:gridCol>
              </a:tblGrid>
              <a:tr h="269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Region</a:t>
                      </a:r>
                      <a:endParaRPr lang="en-GB" sz="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Institutions</a:t>
                      </a:r>
                      <a:endParaRPr lang="en-GB" sz="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Number of ClinEdR awards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4032699258"/>
                  </a:ext>
                </a:extLst>
              </a:tr>
              <a:tr h="1212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London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indent="13970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Imperial College Healthcare NHS Trust</a:t>
                      </a:r>
                    </a:p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Imperial College of Science, Technology and Medicine</a:t>
                      </a:r>
                    </a:p>
                    <a:p>
                      <a:pPr indent="13970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King's College London</a:t>
                      </a:r>
                    </a:p>
                    <a:p>
                      <a:pPr indent="13970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London School of Hygiene and Tropical Medicine</a:t>
                      </a:r>
                    </a:p>
                    <a:p>
                      <a:pPr indent="13970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Queen Mary University of London</a:t>
                      </a:r>
                    </a:p>
                    <a:p>
                      <a:pPr indent="13970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Royal National Orthopaedic Hospital NHS Trust</a:t>
                      </a:r>
                    </a:p>
                    <a:p>
                      <a:pPr indent="13970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University College London</a:t>
                      </a:r>
                      <a:endParaRPr lang="en-GB" sz="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19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684149245"/>
                  </a:ext>
                </a:extLst>
              </a:tr>
              <a:tr h="487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Yorkshire and The Humber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indent="13970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Sheffield Hallam University</a:t>
                      </a:r>
                    </a:p>
                    <a:p>
                      <a:pPr indent="13970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University of Leeds</a:t>
                      </a:r>
                    </a:p>
                    <a:p>
                      <a:pPr indent="13970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University of York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9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1633796194"/>
                  </a:ext>
                </a:extLst>
              </a:tr>
              <a:tr h="373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North West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indent="13970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University of Manchester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University of Lancaster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University of Liverpool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8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2746908270"/>
                  </a:ext>
                </a:extLst>
              </a:tr>
              <a:tr h="305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South West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indent="13970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University of Bristol</a:t>
                      </a:r>
                    </a:p>
                    <a:p>
                      <a:pPr indent="13970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University of Plymouth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1858962564"/>
                  </a:ext>
                </a:extLst>
              </a:tr>
              <a:tr h="487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West Midlands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indent="13970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University of Birmingham</a:t>
                      </a:r>
                    </a:p>
                    <a:p>
                      <a:pPr indent="13970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University of </a:t>
                      </a:r>
                      <a:r>
                        <a:rPr lang="en-GB" sz="800" dirty="0" err="1">
                          <a:effectLst/>
                        </a:rPr>
                        <a:t>Keele</a:t>
                      </a:r>
                      <a:endParaRPr lang="en-GB" sz="800" dirty="0">
                        <a:effectLst/>
                      </a:endParaRPr>
                    </a:p>
                    <a:p>
                      <a:pPr indent="13970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University of Warwick</a:t>
                      </a:r>
                      <a:endParaRPr lang="en-GB" sz="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2881992339"/>
                  </a:ext>
                </a:extLst>
              </a:tr>
              <a:tr h="305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North East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indent="13970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Northumbria Healthcare NHS Foundation Trust</a:t>
                      </a:r>
                    </a:p>
                    <a:p>
                      <a:pPr indent="13970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Newcastle University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170153107"/>
                  </a:ext>
                </a:extLst>
              </a:tr>
              <a:tr h="124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East Midlands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indent="13970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University of Nottingham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1688938123"/>
                  </a:ext>
                </a:extLst>
              </a:tr>
              <a:tr h="430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South Central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indent="13970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University Hospital Southampton NHS Foundation Trust</a:t>
                      </a:r>
                    </a:p>
                    <a:p>
                      <a:pPr indent="13970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University of Oxford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1741869301"/>
                  </a:ext>
                </a:extLst>
              </a:tr>
              <a:tr h="124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East of England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indent="13970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2007839546"/>
                  </a:ext>
                </a:extLst>
              </a:tr>
              <a:tr h="124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South East Coast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indent="13970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0</a:t>
                      </a:r>
                      <a:endParaRPr lang="en-GB" sz="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/>
                </a:tc>
                <a:extLst>
                  <a:ext uri="{0D108BD9-81ED-4DB2-BD59-A6C34878D82A}">
                    <a16:rowId xmlns:a16="http://schemas.microsoft.com/office/drawing/2014/main" val="224215826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57663" y="17256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056478"/>
              </p:ext>
            </p:extLst>
          </p:nvPr>
        </p:nvGraphicFramePr>
        <p:xfrm>
          <a:off x="1378875" y="2727787"/>
          <a:ext cx="4587875" cy="1668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7480">
                  <a:extLst>
                    <a:ext uri="{9D8B030D-6E8A-4147-A177-3AD203B41FA5}">
                      <a16:colId xmlns:a16="http://schemas.microsoft.com/office/drawing/2014/main" val="3131342831"/>
                    </a:ext>
                  </a:extLst>
                </a:gridCol>
                <a:gridCol w="1890395">
                  <a:extLst>
                    <a:ext uri="{9D8B030D-6E8A-4147-A177-3AD203B41FA5}">
                      <a16:colId xmlns:a16="http://schemas.microsoft.com/office/drawing/2014/main" val="130854303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Professional group</a:t>
                      </a:r>
                      <a:endParaRPr lang="en-GB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of </a:t>
                      </a:r>
                      <a:r>
                        <a:rPr lang="en-GB" sz="1100" dirty="0" err="1">
                          <a:effectLst/>
                        </a:rPr>
                        <a:t>ClinEdR</a:t>
                      </a:r>
                      <a:r>
                        <a:rPr lang="en-GB" sz="1100" dirty="0">
                          <a:effectLst/>
                        </a:rPr>
                        <a:t> awards</a:t>
                      </a:r>
                      <a:endParaRPr lang="en-GB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5623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Medically Qualified</a:t>
                      </a:r>
                      <a:endParaRPr lang="en-GB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23</a:t>
                      </a:r>
                      <a:endParaRPr lang="en-GB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68891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Not A Registered Health Professional</a:t>
                      </a:r>
                      <a:endParaRPr lang="en-GB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</a:t>
                      </a:r>
                      <a:endParaRPr lang="en-GB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7683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Nurse</a:t>
                      </a:r>
                      <a:endParaRPr lang="en-GB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79856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Other Registered Health Professional</a:t>
                      </a:r>
                      <a:endParaRPr lang="en-GB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 (public health, pharmacy and clinical psychology)</a:t>
                      </a:r>
                      <a:endParaRPr lang="en-GB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3086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Allied Health Professional </a:t>
                      </a:r>
                      <a:endParaRPr lang="en-GB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 (both physiotherapists)</a:t>
                      </a:r>
                      <a:endParaRPr lang="en-GB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5224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Dentist</a:t>
                      </a:r>
                      <a:endParaRPr lang="en-GB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 (both dental public health)</a:t>
                      </a:r>
                      <a:endParaRPr lang="en-GB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57596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Midwife</a:t>
                      </a:r>
                      <a:endParaRPr lang="en-GB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74823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33153" y="4857008"/>
            <a:ext cx="5450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Location of active </a:t>
            </a:r>
            <a:r>
              <a:rPr lang="en-US" dirty="0" err="1">
                <a:solidFill>
                  <a:schemeClr val="bg1"/>
                </a:solidFill>
              </a:rPr>
              <a:t>ClinEdRes</a:t>
            </a:r>
            <a:r>
              <a:rPr lang="en-US" dirty="0">
                <a:solidFill>
                  <a:schemeClr val="bg1"/>
                </a:solidFill>
              </a:rPr>
              <a:t> fellows similar trends across 10 RDS</a:t>
            </a:r>
          </a:p>
        </p:txBody>
      </p:sp>
    </p:spTree>
    <p:extLst>
      <p:ext uri="{BB962C8B-B14F-4D97-AF65-F5344CB8AC3E}">
        <p14:creationId xmlns:p14="http://schemas.microsoft.com/office/powerpoint/2010/main" val="894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438" y="365125"/>
            <a:ext cx="9340362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might be barriers?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891" y="2047298"/>
            <a:ext cx="6564923" cy="4351338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New discipline</a:t>
            </a:r>
          </a:p>
          <a:p>
            <a:r>
              <a:rPr lang="en-GB" dirty="0">
                <a:solidFill>
                  <a:schemeClr val="bg1"/>
                </a:solidFill>
              </a:rPr>
              <a:t>Lack of recognition of </a:t>
            </a:r>
            <a:r>
              <a:rPr lang="en-GB" dirty="0" err="1">
                <a:solidFill>
                  <a:schemeClr val="bg1"/>
                </a:solidFill>
              </a:rPr>
              <a:t>ClinEd</a:t>
            </a:r>
            <a:r>
              <a:rPr lang="en-GB" dirty="0">
                <a:solidFill>
                  <a:schemeClr val="bg1"/>
                </a:solidFill>
              </a:rPr>
              <a:t> Research </a:t>
            </a:r>
          </a:p>
          <a:p>
            <a:r>
              <a:rPr lang="en-GB" dirty="0">
                <a:solidFill>
                  <a:schemeClr val="bg1"/>
                </a:solidFill>
              </a:rPr>
              <a:t>Models of Education</a:t>
            </a:r>
          </a:p>
          <a:p>
            <a:r>
              <a:rPr lang="en-GB" dirty="0">
                <a:solidFill>
                  <a:schemeClr val="bg1"/>
                </a:solidFill>
              </a:rPr>
              <a:t>Lack of Availability of Funding </a:t>
            </a:r>
          </a:p>
          <a:p>
            <a:r>
              <a:rPr lang="en-GB" dirty="0">
                <a:solidFill>
                  <a:schemeClr val="bg1"/>
                </a:solidFill>
              </a:rPr>
              <a:t>Cultural</a:t>
            </a:r>
          </a:p>
          <a:p>
            <a:r>
              <a:rPr lang="en-GB" dirty="0">
                <a:solidFill>
                  <a:schemeClr val="bg1"/>
                </a:solidFill>
              </a:rPr>
              <a:t>(Real or perceived?)</a:t>
            </a:r>
            <a:endParaRPr lang="en-GB" dirty="0"/>
          </a:p>
        </p:txBody>
      </p:sp>
      <p:sp>
        <p:nvSpPr>
          <p:cNvPr id="5" name="AutoShape 4" descr="C:\Users\klmattic\AppData\Local\Microsoft\Windows\INetCache\Content.MSO\9698EDA1.tm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C:\Users\klmattic\AppData\Local\Microsoft\Windows\INetCache\Content.MSO\9698EDA1.t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336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unch event - feb 2021" id="{65AB96A8-19BB-4F03-A0CE-051E68B5ABB0}" vid="{E56DA690-9102-4FA0-A876-BE3CD529F0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Launch event - feb 2021 (1)</Template>
  <TotalTime>60</TotalTime>
  <Words>726</Words>
  <Application>Microsoft Macintosh PowerPoint</Application>
  <PresentationFormat>Widescreen</PresentationFormat>
  <Paragraphs>165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Jokerman</vt:lpstr>
      <vt:lpstr>Office Theme</vt:lpstr>
      <vt:lpstr>Clinical Education Research in 2021</vt:lpstr>
      <vt:lpstr>Incubator Workstreams</vt:lpstr>
      <vt:lpstr>Incubator Workstreams</vt:lpstr>
      <vt:lpstr>Review of NIHR awards from 2005-2020</vt:lpstr>
      <vt:lpstr>Incubator Workstreams</vt:lpstr>
      <vt:lpstr>Incubator Workstreams</vt:lpstr>
      <vt:lpstr>Professional differences</vt:lpstr>
      <vt:lpstr>Where is funding going to?</vt:lpstr>
      <vt:lpstr>What might be barriers?</vt:lpstr>
      <vt:lpstr>New discipline?</vt:lpstr>
      <vt:lpstr>Lack of recognition</vt:lpstr>
      <vt:lpstr>Career Progression</vt:lpstr>
      <vt:lpstr>Models of Education</vt:lpstr>
      <vt:lpstr>Funding</vt:lpstr>
      <vt:lpstr>Incubator Workstreams</vt:lpstr>
      <vt:lpstr>Breakout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Education Research in 2021</dc:title>
  <dc:creator>Janice Ellis</dc:creator>
  <cp:lastModifiedBy>Bryan Burford</cp:lastModifiedBy>
  <cp:revision>6</cp:revision>
  <dcterms:created xsi:type="dcterms:W3CDTF">2021-02-23T10:19:49Z</dcterms:created>
  <dcterms:modified xsi:type="dcterms:W3CDTF">2021-03-03T16:12:31Z</dcterms:modified>
</cp:coreProperties>
</file>